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</p:sldIdLst>
  <p:sldSz cx="12192000" cy="68580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9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293256-9F20-45FB-8CDD-94B5EDF60750}" type="datetimeFigureOut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AD12D70-94FD-4B2B-8C0B-D5FFA9144E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536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3D36D4-986D-404C-AE20-DC01368D5C12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F074E-55E5-4298-B2E5-2C4AFF90A39F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AQUAREVOLTE AMBALLON CACE JLL 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36C62-582A-41E1-8986-95A8157EA0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E9622-CE89-4AFA-BECB-C2B4971790B8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AQUAREVOLTE AMBALLON CACE JLL 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C8F14-3164-4A44-8401-907599D3CC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9194-ADA2-4A4D-888E-69D816A7D938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AQUAREVOLTE AMBALLON CACE JLL 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95CB3-B0EC-4E70-9CA4-C0D44EBAFD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69CCF-F9EE-42D9-8F84-8F68F8DB1DC3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AQUAREVOLTE AMBALLON CACE JLL 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B7C23-2E59-4450-8BBE-2162EA2237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02DE-DB3E-4081-B94B-3FBA0877923D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AQUAREVOLTE AMBALLON CACE JLL 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18704-3BA4-49A6-B3AC-E63FC02262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04736-1E97-4177-90BE-453E06A72E10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AQUAREVOLTE AMBALLON CACE JLL 2015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CE4E7-1FDD-4957-8AD1-1F9490A4C5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0974A-A550-44A5-8D22-0D4B8319CFD1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AQUAREVOLTE AMBALLON CACE JLL 2015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EF21B-9169-4A63-ADE2-755430B076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8DF0B-FADB-490E-8F08-CE0ADE71FAE6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AQUAREVOLTE AMBALLON CACE JLL 2015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E2DA0-936D-40B8-A69F-D498847F81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62D9F-552D-4B73-8DCA-E04B38392859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AQUAREVOLTE AMBALLON CACE JLL 2015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A13AB-B262-49E8-A45F-D3F8F65022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4A528-A848-4152-AB12-2E7EA1530673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AQUAREVOLTE AMBALLON CACE JLL 2015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01B4D-93DF-45A4-A28D-4000943C94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5617B-E7A6-495E-85E6-E43B4A8471C5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AQUAREVOLTE AMBALLON CACE JLL 2015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97680-67AC-4841-B90D-0EC9C05711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265218-6D22-4ABB-A34E-0ECF23B5E505}" type="datetime1">
              <a:rPr lang="fr-FR"/>
              <a:pPr>
                <a:defRPr/>
              </a:pPr>
              <a:t>12/09/2015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6552E9-7E03-49C4-B9B2-7382E02EE2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3"/>
          <p:cNvSpPr>
            <a:spLocks noGrp="1"/>
          </p:cNvSpPr>
          <p:nvPr>
            <p:ph type="title"/>
          </p:nvPr>
        </p:nvSpPr>
        <p:spPr>
          <a:xfrm>
            <a:off x="0" y="88900"/>
            <a:ext cx="12192000" cy="6858000"/>
          </a:xfrm>
        </p:spPr>
        <p:txBody>
          <a:bodyPr/>
          <a:lstStyle/>
          <a:p>
            <a:pPr algn="ctr"/>
            <a:r>
              <a:rPr lang="fr-FR" sz="8000" b="1" smtClean="0"/>
              <a:t>LA FACTURE D’EAU POTABLE</a:t>
            </a:r>
            <a:br>
              <a:rPr lang="fr-FR" sz="8000" b="1" smtClean="0"/>
            </a:br>
            <a:r>
              <a:rPr lang="fr-FR" sz="8000" b="1" smtClean="0"/>
              <a:t>LA TARIFICATION</a:t>
            </a:r>
            <a:br>
              <a:rPr lang="fr-FR" sz="8000" b="1" smtClean="0"/>
            </a:br>
            <a:r>
              <a:rPr lang="fr-FR" sz="4000" b="1" smtClean="0"/>
              <a:t>LEMA 2006 (loi sur l’eau et les milieux aquatiques)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94DA9-BF20-40C5-87CE-4C472726EB96}" type="slidenum">
              <a:rPr lang="fr-FR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92E02-FDAF-409E-AF4B-B1AA8BD463B3}" type="slidenum">
              <a:rPr lang="fr-FR"/>
              <a:pPr>
                <a:defRPr/>
              </a:pPr>
              <a:t>10</a:t>
            </a:fld>
            <a:endParaRPr lang="fr-FR"/>
          </a:p>
        </p:txBody>
      </p:sp>
      <p:pic>
        <p:nvPicPr>
          <p:cNvPr id="24579" name="Imag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7775" y="0"/>
            <a:ext cx="5976938" cy="620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27266-831E-4A32-83B5-E87F8FA428F7}" type="slidenum">
              <a:rPr lang="fr-FR"/>
              <a:pPr>
                <a:defRPr/>
              </a:pPr>
              <a:t>11</a:t>
            </a:fld>
            <a:endParaRPr lang="fr-FR"/>
          </a:p>
        </p:txBody>
      </p:sp>
      <p:pic>
        <p:nvPicPr>
          <p:cNvPr id="25603" name="Imag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0838" y="0"/>
            <a:ext cx="6507162" cy="975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smtClean="0"/>
              <a:t>LA FACTURE D’EAU POTABLE</a:t>
            </a:r>
            <a:br>
              <a:rPr lang="fr-FR" b="1" smtClean="0"/>
            </a:br>
            <a:r>
              <a:rPr lang="fr-FR" b="1" smtClean="0"/>
              <a:t>arrêté du 10 juillet 1996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3 rubriques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1/ Production et distribution d’eau potable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2/ Collecte et traitement des eaux usées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3/ Redevances à d’autres organismes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Agence de l’eau </a:t>
            </a:r>
          </a:p>
          <a:p>
            <a:pPr lvl="3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Préservation ressource (0,1545 €/m3)</a:t>
            </a:r>
          </a:p>
          <a:p>
            <a:pPr lvl="3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Lutte contre la pollution (0,28 €/m3)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Et éventuellement la TVA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5,5 % pour l’eau potable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10 % pour les eaux usées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c</a:t>
            </a:r>
            <a:endParaRPr lang="fr-FR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Les 2 premières rubriques peuvent contenir des sous-rubriques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Part collectivité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Part délégataire (absente en régie)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Ces sous-rubriques peuvent se dédoubler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Abonnement (part fixe)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Consommation (m3)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c</a:t>
            </a:r>
            <a:endParaRPr lang="fr-FR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E47D8-036F-44BC-B604-71D22C35C827}" type="slidenum">
              <a:rPr lang="fr-FR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6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82700"/>
          </a:xfrm>
        </p:spPr>
        <p:txBody>
          <a:bodyPr/>
          <a:lstStyle/>
          <a:p>
            <a:pPr algn="ctr"/>
            <a:r>
              <a:rPr lang="fr-FR" sz="7200" b="1" smtClean="0"/>
              <a:t>FACTURATION  -  PAIEMENT</a:t>
            </a:r>
          </a:p>
        </p:txBody>
      </p:sp>
      <p:sp>
        <p:nvSpPr>
          <p:cNvPr id="17410" name="Espace réservé du contenu 7"/>
          <p:cNvSpPr>
            <a:spLocks noGrp="1"/>
          </p:cNvSpPr>
          <p:nvPr>
            <p:ph idx="1"/>
          </p:nvPr>
        </p:nvSpPr>
        <p:spPr>
          <a:xfrm>
            <a:off x="838200" y="1474788"/>
            <a:ext cx="10515600" cy="4486275"/>
          </a:xfrm>
        </p:spPr>
        <p:txBody>
          <a:bodyPr/>
          <a:lstStyle/>
          <a:p>
            <a:r>
              <a:rPr lang="fr-FR" sz="3200" smtClean="0"/>
              <a:t>C’est l’exploitant : délégataire ou régie qui en a la responsabilité</a:t>
            </a:r>
          </a:p>
          <a:p>
            <a:r>
              <a:rPr lang="fr-FR" sz="3200" smtClean="0"/>
              <a:t>Les modalités sont précisées dans le Règlement de service</a:t>
            </a:r>
          </a:p>
          <a:p>
            <a:r>
              <a:rPr lang="fr-FR" sz="3200" smtClean="0"/>
              <a:t>Au moins une facture par an</a:t>
            </a:r>
          </a:p>
          <a:p>
            <a:r>
              <a:rPr lang="fr-FR" sz="3200" smtClean="0"/>
              <a:t>Impayés : le règlement de service en précise l‘application :</a:t>
            </a:r>
          </a:p>
          <a:p>
            <a:pPr lvl="1"/>
            <a:r>
              <a:rPr lang="fr-FR" sz="3200" smtClean="0"/>
              <a:t>Article L.115-3 du code de la famille et de l’action sociale</a:t>
            </a:r>
          </a:p>
          <a:p>
            <a:pPr lvl="1"/>
            <a:r>
              <a:rPr lang="fr-FR" sz="3200" smtClean="0"/>
              <a:t>Loi Brottes</a:t>
            </a:r>
          </a:p>
          <a:p>
            <a:pPr lvl="1"/>
            <a:r>
              <a:rPr lang="fr-FR" sz="3200" smtClean="0"/>
              <a:t>Attention aux « clauses abusives » </a:t>
            </a:r>
            <a:r>
              <a:rPr lang="fr-FR" sz="2000" smtClean="0">
                <a:solidFill>
                  <a:srgbClr val="FF0000"/>
                </a:solidFill>
              </a:rPr>
              <a:t>(www.clauses-abusives.fr)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8A10D-0769-4B03-960B-EB8B516B4B92}" type="slidenum">
              <a:rPr lang="fr-FR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6600" b="1" smtClean="0"/>
              <a:t>FACTURATION – LE TARIF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LA FACTURATION EST BINOMIALE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Obligation de comporter une part proportionnelle au volume consommé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Peut comporter une part fixe (abonnement) mais ce n’est pas obligatoire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Cette part est d’ailleurs limitée pour chaque rubrique distribution et assainissement (base 120 m2 consommés / an)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/>
              <a:t> </a:t>
            </a:r>
            <a:r>
              <a:rPr lang="fr-FR" dirty="0" smtClean="0"/>
              <a:t>à 30 % de la facture en zone urbaine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 à 40 % en zone rurale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 à 50 % en zone touristique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L’application du tarif permet d’établir la facture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Le tarif peut comporter des tranches pour les volumes mais pas de dégressivité des tranches (le tarif du syndicat semble donc hors règlementation, au moins pour sa part syndicale ; la SAUR se méfit)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2D3F0-927C-46F2-A358-14DA83B3BA26}" type="slidenum">
              <a:rPr lang="fr-FR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81113"/>
          </a:xfrm>
        </p:spPr>
        <p:txBody>
          <a:bodyPr/>
          <a:lstStyle/>
          <a:p>
            <a:pPr algn="ctr"/>
            <a:r>
              <a:rPr lang="fr-FR" sz="6600" b="1" smtClean="0"/>
              <a:t>LE TARIF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47164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En DSP il y a 2 tarifs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Celui de la collectivité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Celui du délégataire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Qui établit le tarif ?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En DSP c’est le contrat, en général léonin mais voté par les élus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En régie c’est l’administration de la régie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Comment évolue le tarif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L’évolution peut-être annuelle ou pluriannuelle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En régie il est voté de manière à équilibrer les dépenses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En DSP l’évolution est indexée sur celle d’un coefficient (le K)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Cet index est obtenu à partir d’une formule faisant intervenir l’évolution de plusieurs indices économiques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En DSP, le tarif évolue indépendamment de besoins réels de la gestion du service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En DSP, l’évolution du tarif est la première cause du caractère léonin des contrats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C6ACAF-8407-443D-8149-FE8046B9643A}" type="slidenum">
              <a:rPr lang="fr-FR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6600" b="1" smtClean="0"/>
              <a:t>POURQUOI L’ABONNEMENT </a:t>
            </a:r>
            <a:br>
              <a:rPr lang="fr-FR" sz="6600" b="1" smtClean="0"/>
            </a:br>
            <a:r>
              <a:rPr lang="fr-FR" sz="6600" b="1" smtClean="0"/>
              <a:t>DOIT-IL ÊTRE SUPPRIME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L’abonnement introduit une dégressivité du prix du m3 d’eau consommée : plus on consomme moins c’est cher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L’abonnement fait payer une partie de la facture des gros consommateurs par </a:t>
            </a:r>
            <a:r>
              <a:rPr lang="fr-FR" smtClean="0"/>
              <a:t>les petits</a:t>
            </a:r>
            <a:endParaRPr lang="fr-FR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HYPOTHESE D’UNE TARIFICATION SANS ABONNEMENT QUI MAINTIENT LA RECETTE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Les petits consommateurs verront baisser leur facture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Les gros verront augmenter la leur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Cette hypothèse corrige une injustice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LE MAINTIEN D’UN ABONNEMENT EST PUREMENT POLITIQUE VOIRE DOGMATIQUE CAR L’ABONNEMENT N’EST PAS OBLIGATOIRE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77591-D49F-4EFB-9D2B-DC417850D6F3}" type="slidenum">
              <a:rPr lang="fr-FR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6600" b="1" smtClean="0"/>
              <a:t>LA FACTURE D’AMBALLON</a:t>
            </a:r>
          </a:p>
        </p:txBody>
      </p:sp>
      <p:pic>
        <p:nvPicPr>
          <p:cNvPr id="2150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46200" y="1498600"/>
            <a:ext cx="9525000" cy="485775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F71E9F-6851-484D-BC2D-91F10E2C374F}" type="slidenum">
              <a:rPr lang="fr-FR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6600" b="1" dirty="0" smtClean="0"/>
              <a:t>QUELQUES CALCULS ECLAIRANTS</a:t>
            </a:r>
            <a:br>
              <a:rPr lang="fr-FR" sz="6600" b="1" dirty="0" smtClean="0"/>
            </a:br>
            <a:r>
              <a:rPr lang="fr-FR" sz="6600" b="1" dirty="0" smtClean="0"/>
              <a:t>FACTURE 2014</a:t>
            </a:r>
            <a:endParaRPr lang="fr-FR" sz="6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Une part consommation syndicale dégressive « hors la loi »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0 à 46 m3 : 0,8402 €/m3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46 à 120 m3 : 0,1963 € /m3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Des parties fixes qui pénalisent les petits consommateurs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120 m3 consommés : 240,48 € HT soit 2€ /m3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45 m3 consommés : 144,49 € HT soit 3,21 €/m3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Rapports : 120/45= 2,67 en volume et 1,66 en € pour la facture et 1,6 pour le prix du m3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Le rapport annuel de la SAUR étant très incomplet, il n’est pas possible de calculer une facturation sans partie fixe qui conserve les recettes de la collectivité et du fermier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2E9BC-AFE8-4EEA-BD08-E2471B9293D3}" type="slidenum">
              <a:rPr lang="fr-FR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6600" b="1" smtClean="0"/>
              <a:t>FACTURE ASSAINISSEMENT</a:t>
            </a:r>
          </a:p>
        </p:txBody>
      </p:sp>
      <p:sp>
        <p:nvSpPr>
          <p:cNvPr id="2355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Les mêmes calculs pourraient être faits pour la facture assainissement</a:t>
            </a:r>
          </a:p>
          <a:p>
            <a:r>
              <a:rPr lang="fr-FR" smtClean="0"/>
              <a:t>Quid du syndicat ?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AQUAREVOLTE AMBALLON CACE JLL 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20F0D-D14B-4C88-B419-819DAB105C1A}" type="slidenum">
              <a:rPr lang="fr-FR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623</Words>
  <Application>Microsoft Office PowerPoint</Application>
  <PresentationFormat>Personnalisé</PresentationFormat>
  <Paragraphs>96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Calibri</vt:lpstr>
      <vt:lpstr>Arial</vt:lpstr>
      <vt:lpstr>Calibri Light</vt:lpstr>
      <vt:lpstr>Thème Office</vt:lpstr>
      <vt:lpstr>LA FACTURE D’EAU POTABLE LA TARIFICATION LEMA 2006 (loi sur l’eau et les milieux aquatiques)</vt:lpstr>
      <vt:lpstr>LA FACTURE D’EAU POTABLE arrêté du 10 juillet 1996</vt:lpstr>
      <vt:lpstr>FACTURATION  -  PAIEMENT</vt:lpstr>
      <vt:lpstr>FACTURATION – LE TARIF</vt:lpstr>
      <vt:lpstr>LE TARIF</vt:lpstr>
      <vt:lpstr>POURQUOI L’ABONNEMENT  DOIT-IL ÊTRE SUPPRIME ?</vt:lpstr>
      <vt:lpstr>LA FACTURE D’AMBALLON</vt:lpstr>
      <vt:lpstr>QUELQUES CALCULS ECLAIRANTS FACTURE 2014</vt:lpstr>
      <vt:lpstr>FACTURE ASSAINISSEMENT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FACTURE D’EAU POTABLE LA TARIFICATION</dc:title>
  <dc:creator>JL LINOSSIER</dc:creator>
  <cp:lastModifiedBy>ordinateur1</cp:lastModifiedBy>
  <cp:revision>28</cp:revision>
  <dcterms:created xsi:type="dcterms:W3CDTF">2015-05-28T11:45:51Z</dcterms:created>
  <dcterms:modified xsi:type="dcterms:W3CDTF">2015-09-12T06:35:41Z</dcterms:modified>
</cp:coreProperties>
</file>