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5" r:id="rId14"/>
    <p:sldId id="274" r:id="rId15"/>
    <p:sldId id="273" r:id="rId16"/>
    <p:sldId id="272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77" name="Imag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23/08/2016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88795FA-CF85-4F8A-B9B2-C151042E9CD5}" type="slidenum">
              <a:rPr lang="fr-F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23/08/2016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50D1B1-564B-4531-83D5-2CDE05E8703F}" type="slidenum">
              <a:rPr lang="fr-F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</a:rPr>
              <a:t>Evolution de la circulation motorisée en forêt domaniale </a:t>
            </a: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4400" dirty="0" smtClean="0">
                <a:solidFill>
                  <a:srgbClr val="000000"/>
                </a:solidFill>
                <a:latin typeface="Calibri"/>
              </a:rPr>
            </a:b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>de </a:t>
            </a:r>
            <a:r>
              <a:rPr lang="fr-FR" sz="4400" dirty="0">
                <a:solidFill>
                  <a:srgbClr val="000000"/>
                </a:solidFill>
                <a:latin typeface="Calibri"/>
              </a:rPr>
              <a:t>l’Aigoual</a:t>
            </a:r>
            <a:endParaRPr dirty="0"/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8B8B8B"/>
                </a:solidFill>
                <a:latin typeface="Calibri"/>
              </a:rPr>
              <a:t>Réunion publique du 23 août 2016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Pourquoi des évolutions ?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Cohérence avec les politiques de développement touristique portées par :</a:t>
            </a:r>
            <a:endParaRPr dirty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la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CC CACTS Terres solidaires autour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3200" dirty="0" smtClean="0">
                <a:solidFill>
                  <a:srgbClr val="000000"/>
                </a:solidFill>
                <a:latin typeface="Calibri"/>
              </a:rPr>
            </a:b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d’un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tourisme de nature familial avec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3200" dirty="0" smtClean="0">
                <a:solidFill>
                  <a:srgbClr val="000000"/>
                </a:solidFill>
                <a:latin typeface="Calibri"/>
              </a:rPr>
            </a:b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FR" sz="3200" b="1" dirty="0">
                <a:solidFill>
                  <a:srgbClr val="4F81BD"/>
                </a:solidFill>
                <a:latin typeface="Calibri"/>
              </a:rPr>
              <a:t>Pôle Nature</a:t>
            </a:r>
            <a:endParaRPr sz="2000" dirty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l’ONF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et la volonté partagée d’obtenir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3200" dirty="0" smtClean="0">
                <a:solidFill>
                  <a:srgbClr val="000000"/>
                </a:solidFill>
                <a:latin typeface="Calibri"/>
              </a:rPr>
            </a:br>
            <a:r>
              <a:rPr lang="fr-FR" sz="3200" b="1" dirty="0" smtClean="0">
                <a:solidFill>
                  <a:srgbClr val="00B050"/>
                </a:solidFill>
                <a:latin typeface="Calibri"/>
              </a:rPr>
              <a:t>le </a:t>
            </a:r>
            <a:r>
              <a:rPr lang="fr-FR" sz="3200" b="1" dirty="0">
                <a:solidFill>
                  <a:srgbClr val="00B050"/>
                </a:solidFill>
                <a:latin typeface="Calibri"/>
              </a:rPr>
              <a:t>label Forêt d’exception</a:t>
            </a:r>
            <a:endParaRPr sz="2000" dirty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la </a:t>
            </a:r>
            <a:r>
              <a:rPr lang="fr-FR" sz="3200" b="1" dirty="0">
                <a:solidFill>
                  <a:schemeClr val="accent6"/>
                </a:solidFill>
                <a:latin typeface="Calibri"/>
              </a:rPr>
              <a:t>Charte du Parc national des Cévennes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qui valorise l’itinérance douce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0745"/>
            <a:ext cx="11520000" cy="6606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ustomShape 1"/>
          <p:cNvSpPr/>
          <p:nvPr/>
        </p:nvSpPr>
        <p:spPr>
          <a:xfrm>
            <a:off x="0" y="274680"/>
            <a:ext cx="914400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fr-FR" sz="4400" b="1" dirty="0">
                <a:solidFill>
                  <a:srgbClr val="000000"/>
                </a:solidFill>
                <a:latin typeface="Calibri"/>
              </a:rPr>
              <a:t>La carte des pistes fermées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fr-FR" sz="4400" b="1" dirty="0">
                <a:solidFill>
                  <a:srgbClr val="000000"/>
                </a:solidFill>
                <a:latin typeface="Calibri"/>
              </a:rPr>
              <a:t>depuis juillet (Dauphine)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760" y="0"/>
            <a:ext cx="9590760" cy="687744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ustomShape 1"/>
          <p:cNvSpPr/>
          <p:nvPr/>
        </p:nvSpPr>
        <p:spPr>
          <a:xfrm>
            <a:off x="0" y="274680"/>
            <a:ext cx="914400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fr-FR" sz="4400" b="1" dirty="0">
                <a:solidFill>
                  <a:srgbClr val="000000"/>
                </a:solidFill>
                <a:latin typeface="Calibri"/>
              </a:rPr>
              <a:t>La carte des pistes fermées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fr-FR" sz="4400" b="1" dirty="0">
                <a:solidFill>
                  <a:srgbClr val="000000"/>
                </a:solidFill>
                <a:latin typeface="Calibri"/>
              </a:rPr>
              <a:t>depuis juillet </a:t>
            </a:r>
            <a:r>
              <a:rPr lang="fr-FR" sz="4400" b="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4400" b="1" dirty="0" err="1" smtClean="0">
                <a:solidFill>
                  <a:srgbClr val="000000"/>
                </a:solidFill>
                <a:latin typeface="Calibri"/>
              </a:rPr>
              <a:t>Montals</a:t>
            </a:r>
            <a:r>
              <a:rPr lang="fr-FR" sz="4400" b="1" dirty="0" smtClean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016000" y="-29520"/>
            <a:ext cx="11126880" cy="688752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CustomShape 1"/>
          <p:cNvSpPr/>
          <p:nvPr/>
        </p:nvSpPr>
        <p:spPr>
          <a:xfrm>
            <a:off x="0" y="274680"/>
            <a:ext cx="914400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fr-FR" sz="4400" b="1" dirty="0">
                <a:solidFill>
                  <a:srgbClr val="000000"/>
                </a:solidFill>
                <a:latin typeface="Calibri"/>
              </a:rPr>
              <a:t>La carte des pistes fermées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fr-FR" sz="4400" b="1" dirty="0">
                <a:solidFill>
                  <a:srgbClr val="000000"/>
                </a:solidFill>
                <a:latin typeface="Calibri"/>
              </a:rPr>
              <a:t>depuis juillet (</a:t>
            </a:r>
            <a:r>
              <a:rPr lang="fr-FR" sz="4400" b="1" dirty="0" err="1">
                <a:solidFill>
                  <a:srgbClr val="000000"/>
                </a:solidFill>
                <a:latin typeface="Calibri"/>
              </a:rPr>
              <a:t>Pourcils</a:t>
            </a:r>
            <a:r>
              <a:rPr lang="fr-FR" sz="4400" b="1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ustomShape 1"/>
          <p:cNvSpPr/>
          <p:nvPr/>
        </p:nvSpPr>
        <p:spPr>
          <a:xfrm>
            <a:off x="0" y="274680"/>
            <a:ext cx="914400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fr-FR" sz="4400" b="1" dirty="0">
                <a:solidFill>
                  <a:srgbClr val="000000"/>
                </a:solidFill>
                <a:latin typeface="Calibri"/>
              </a:rPr>
              <a:t>La carte des pistes fermées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fr-FR" sz="4400" b="1" dirty="0">
                <a:solidFill>
                  <a:srgbClr val="000000"/>
                </a:solidFill>
                <a:latin typeface="Calibri"/>
              </a:rPr>
              <a:t>depuis juillet (</a:t>
            </a:r>
            <a:r>
              <a:rPr lang="fr-FR" sz="4400" b="1" dirty="0" err="1">
                <a:solidFill>
                  <a:srgbClr val="000000"/>
                </a:solidFill>
                <a:latin typeface="Calibri"/>
              </a:rPr>
              <a:t>Suquet</a:t>
            </a:r>
            <a:r>
              <a:rPr lang="fr-FR" sz="4400" b="1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  <p:pic>
        <p:nvPicPr>
          <p:cNvPr id="5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8340" y="2143489"/>
            <a:ext cx="9720000" cy="422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3176588"/>
            <a:ext cx="4902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De quoi parle-t-on ?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57188" indent="-357188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L’Office national des forêts (ONF) est affectataire de la forêt domaniale (Etat)</a:t>
            </a:r>
            <a:endParaRPr dirty="0"/>
          </a:p>
          <a:p>
            <a:pPr marL="357188" indent="-357188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ONF : établissement public à caractère industriel et commercial </a:t>
            </a:r>
            <a:r>
              <a:rPr lang="fr-FR" sz="3200" dirty="0">
                <a:solidFill>
                  <a:srgbClr val="000000"/>
                </a:solidFill>
                <a:latin typeface="Wingdings"/>
              </a:rPr>
              <a:t>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part importante de ressources liées à la vente de produits forestiers : filière économique locale</a:t>
            </a:r>
            <a:endParaRPr dirty="0"/>
          </a:p>
          <a:p>
            <a:pPr marL="357188" indent="-357188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fr-FR" sz="3200" b="1" dirty="0">
                <a:solidFill>
                  <a:srgbClr val="000000"/>
                </a:solidFill>
                <a:latin typeface="Calibri"/>
              </a:rPr>
              <a:t>410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km de pistes forestières domaniales sur l’Aigoual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De quoi parle-t-on ?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968885" y="1739348"/>
            <a:ext cx="7205870" cy="4525560"/>
          </a:xfrm>
          <a:prstGeom prst="rect">
            <a:avLst/>
          </a:prstGeom>
        </p:spPr>
        <p:txBody>
          <a:bodyPr/>
          <a:lstStyle/>
          <a:p>
            <a:pPr marL="357188" indent="-357188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Actuellement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l’EP PNC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ne réglemente la circulation sur l’Aigoual que sur le secteur des Pises</a:t>
            </a:r>
            <a:endParaRPr dirty="0"/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Les autres pistes sont fermées depuis de nombreuses années à la circulation (sauf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ayants-droit)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par l’ONF en sa qualité de propriétaire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La circulation motorisée en cœur de Parc national des Cévennes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2385390"/>
            <a:ext cx="8229240" cy="37403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Actuellement </a:t>
            </a:r>
            <a:r>
              <a:rPr 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2 252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km de pistes en cœur de Parc </a:t>
            </a: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national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dont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572 km dans le Gard</a:t>
            </a:r>
            <a:endParaRPr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73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</a:rPr>
              <a:t>%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 de pistes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OUVERTES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 dans </a:t>
            </a:r>
            <a:r>
              <a:rPr lang="fr-FR" sz="2800" dirty="0">
                <a:latin typeface="Calibri" panose="020F0502020204030204" pitchFamily="34" charset="0"/>
              </a:rPr>
              <a:t>le </a:t>
            </a:r>
            <a:r>
              <a:rPr lang="fr-FR" sz="2800" dirty="0" smtClean="0">
                <a:latin typeface="Calibri" panose="020F0502020204030204" pitchFamily="34" charset="0"/>
              </a:rPr>
              <a:t>Gard </a:t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contre </a:t>
            </a:r>
            <a:r>
              <a:rPr lang="fr-FR" sz="2800" dirty="0">
                <a:latin typeface="Calibri" panose="020F0502020204030204" pitchFamily="34" charset="0"/>
              </a:rPr>
              <a:t>30% de pistes OUVERTES en Lozère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Pour mémoire, 80% du cœur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du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Parc national se situe en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Lozèr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e.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Méthode d’élaboration 
du nouveau plan de circulation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655802" y="1878496"/>
            <a:ext cx="7832035" cy="4525560"/>
          </a:xfrm>
          <a:prstGeom prst="rect">
            <a:avLst/>
          </a:prstGeom>
        </p:spPr>
        <p:txBody>
          <a:bodyPr/>
          <a:lstStyle/>
          <a:p>
            <a:pPr marL="357188" indent="-357188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La Charte du Parc national des Cévennes, approuvée en 2013, prévoit que le conseil d'administration réglemente la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circulation.</a:t>
            </a:r>
            <a:endParaRPr dirty="0"/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Le conseil d’administration de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l’EP PNC,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majoritairement composé d’élus et de personnalités locales, a adopté dès 2013 les modalités d’élaboration du nouveau plan de circulation motorisée et a reconduit les règles antérieures de circulation.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Les grands principes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636104" y="1818860"/>
            <a:ext cx="8229240" cy="4253948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La circulation motorisée en dehors des voies ouvertes à la circulation est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interdite.</a:t>
            </a:r>
            <a:endParaRPr dirty="0"/>
          </a:p>
          <a:p>
            <a:pPr marL="357188" indent="-357188">
              <a:spcBef>
                <a:spcPts val="1200"/>
              </a:spcBef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Sur toutes les voies fermées à la circulation,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des ayants-droit sont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autorisés à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circuler.</a:t>
            </a:r>
          </a:p>
          <a:p>
            <a:pPr marL="357188" indent="-357188">
              <a:spcBef>
                <a:spcPts val="1200"/>
              </a:spcBef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La directrice de l’EP PNC peut délivrer des autorisations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temporaires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(activités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de recherche, manifestations sportives…)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>La concertation avec le territoire</a:t>
            </a:r>
            <a:endParaRPr dirty="0"/>
          </a:p>
        </p:txBody>
      </p:sp>
      <p:sp>
        <p:nvSpPr>
          <p:cNvPr id="91" name="TextShape 2"/>
          <p:cNvSpPr txBox="1"/>
          <p:nvPr/>
        </p:nvSpPr>
        <p:spPr>
          <a:xfrm>
            <a:off x="377687" y="1282147"/>
            <a:ext cx="8686800" cy="51584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Le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CA de l’EP PNC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a validé les principes suivants </a:t>
            </a: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:</a:t>
            </a:r>
            <a:endParaRPr dirty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Rencontre des élus communaux </a:t>
            </a:r>
            <a:r>
              <a:rPr lang="fr-FR" sz="2400" b="1" dirty="0">
                <a:solidFill>
                  <a:srgbClr val="000000"/>
                </a:solidFill>
                <a:latin typeface="Calibri"/>
              </a:rPr>
              <a:t>fin 2014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pour valider l’état des lieux des pistes (ouvertes, fermées, praticables ou non…) &amp; recueillir les besoins</a:t>
            </a:r>
            <a:endParaRPr sz="1600" dirty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Examen des enjeux agricoles, forestiers, touristiques et environnementaux de chacun des pistes</a:t>
            </a:r>
            <a:endParaRPr sz="1600" dirty="0"/>
          </a:p>
          <a:p>
            <a:pPr marL="914400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Rencontre des élus communaux </a:t>
            </a:r>
            <a:r>
              <a:rPr lang="fr-FR" sz="2400" b="1" dirty="0">
                <a:solidFill>
                  <a:srgbClr val="000000"/>
                </a:solidFill>
                <a:latin typeface="Calibri"/>
              </a:rPr>
              <a:t>début 2016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pour présentation des propositions d’évolution sur leur commune</a:t>
            </a:r>
            <a:endParaRPr sz="2400" dirty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Envoi en mairie du modèle de délibération pour avis consultatif avec la carte des évolutions du plan de 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circulation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Présentation à l’</a:t>
            </a:r>
            <a:r>
              <a:rPr lang="fr-FR" sz="2400" b="1" dirty="0" smtClean="0">
                <a:solidFill>
                  <a:srgbClr val="000000"/>
                </a:solidFill>
                <a:latin typeface="Calibri"/>
              </a:rPr>
              <a:t>automne </a:t>
            </a:r>
            <a:r>
              <a:rPr lang="fr-FR" sz="2400" b="1" dirty="0">
                <a:solidFill>
                  <a:srgbClr val="000000"/>
                </a:solidFill>
                <a:latin typeface="Calibri"/>
              </a:rPr>
              <a:t>2016 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du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nouveau plan de circulation au vote du conseil 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d’administration de l’EP PNC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La situation au 30 juin 2016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A l’échelle de la forêt domaniale de l’Aigoual 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315 km de pistes forestières </a:t>
            </a:r>
            <a:r>
              <a:rPr lang="fr-FR" sz="2800" b="1" dirty="0">
                <a:solidFill>
                  <a:srgbClr val="00B050"/>
                </a:solidFill>
                <a:latin typeface="Calibri"/>
              </a:rPr>
              <a:t>OUVERTES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000000"/>
                </a:solidFill>
                <a:latin typeface="Calibri"/>
              </a:rPr>
            </a:b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à la circulation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(77%)</a:t>
            </a:r>
            <a:endParaRPr dirty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95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km de pistes forestières </a:t>
            </a:r>
            <a:r>
              <a:rPr lang="fr-FR" sz="2800" b="1" dirty="0">
                <a:solidFill>
                  <a:srgbClr val="953735"/>
                </a:solidFill>
                <a:latin typeface="Calibri"/>
              </a:rPr>
              <a:t>FERMEES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000000"/>
                </a:solidFill>
                <a:latin typeface="Calibri"/>
              </a:rPr>
            </a:b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à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la circulation (sauf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ayants-droit)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</a:rPr>
              <a:t>La situation au 23 </a:t>
            </a: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>août 2016</a:t>
            </a:r>
            <a:endParaRPr dirty="0"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A l’échelle de la forêt domaniale de l’Aigoual :</a:t>
            </a:r>
            <a:endParaRPr dirty="0"/>
          </a:p>
          <a:p>
            <a:pPr marL="914400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265 km de pistes forestières </a:t>
            </a:r>
            <a:r>
              <a:rPr lang="fr-FR" sz="2800" b="1" dirty="0">
                <a:solidFill>
                  <a:srgbClr val="00B050"/>
                </a:solidFill>
                <a:latin typeface="Calibri"/>
              </a:rPr>
              <a:t>OUVERTES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000000"/>
                </a:solidFill>
                <a:latin typeface="Calibri"/>
              </a:rPr>
            </a:b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à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la circulation (64%)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145 km de pistes forestières </a:t>
            </a:r>
            <a:r>
              <a:rPr lang="fr-FR" sz="2800" b="1" dirty="0">
                <a:solidFill>
                  <a:srgbClr val="953735"/>
                </a:solidFill>
                <a:latin typeface="Calibri"/>
              </a:rPr>
              <a:t>FERMEES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000000"/>
                </a:solidFill>
                <a:latin typeface="Calibri"/>
              </a:rPr>
            </a:b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à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la circulation (sauf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ayants-droit)</a:t>
            </a:r>
            <a:endParaRPr dirty="0"/>
          </a:p>
          <a:p>
            <a:endParaRPr dirty="0"/>
          </a:p>
          <a:p>
            <a:r>
              <a:rPr lang="fr-FR" sz="2800" b="1" dirty="0">
                <a:solidFill>
                  <a:srgbClr val="000000"/>
                </a:solidFill>
                <a:latin typeface="Calibri"/>
              </a:rPr>
              <a:t>Grands principes :</a:t>
            </a:r>
            <a:endParaRPr dirty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Pas un site à plus de 1 km d’une piste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circulable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Conserver les grandes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traversées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Supprimer doublons ou barreaux entre 2 grandes pistes</a:t>
            </a:r>
            <a:endParaRPr sz="28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450</Words>
  <Application>Microsoft Office PowerPoint</Application>
  <PresentationFormat>Affichage à l'écran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dayet</dc:creator>
  <cp:lastModifiedBy>Wojtaszak</cp:lastModifiedBy>
  <cp:revision>5</cp:revision>
  <dcterms:modified xsi:type="dcterms:W3CDTF">2016-08-23T10:54:09Z</dcterms:modified>
</cp:coreProperties>
</file>